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96" r:id="rId5"/>
    <p:sldId id="299" r:id="rId6"/>
    <p:sldId id="300" r:id="rId7"/>
    <p:sldId id="301" r:id="rId8"/>
    <p:sldId id="294" r:id="rId9"/>
    <p:sldId id="303" r:id="rId10"/>
    <p:sldId id="298" r:id="rId11"/>
    <p:sldId id="30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ydia Stober" initials="LS" lastIdx="34" clrIdx="0">
    <p:extLst>
      <p:ext uri="{19B8F6BF-5375-455C-9EA6-DF929625EA0E}">
        <p15:presenceInfo xmlns:p15="http://schemas.microsoft.com/office/powerpoint/2012/main" userId="Lydia Stober" providerId="None"/>
      </p:ext>
    </p:extLst>
  </p:cmAuthor>
  <p:cmAuthor id="2" name="Jenny Fox" initials="JF" lastIdx="1" clrIdx="1">
    <p:extLst>
      <p:ext uri="{19B8F6BF-5375-455C-9EA6-DF929625EA0E}">
        <p15:presenceInfo xmlns:p15="http://schemas.microsoft.com/office/powerpoint/2012/main" userId="S-1-5-21-1285066173-1815393381-3561576999-2620" providerId="AD"/>
      </p:ext>
    </p:extLst>
  </p:cmAuthor>
  <p:cmAuthor id="3" name="Sally Martin" initials="SM" lastIdx="43" clrIdx="2">
    <p:extLst>
      <p:ext uri="{19B8F6BF-5375-455C-9EA6-DF929625EA0E}">
        <p15:presenceInfo xmlns:p15="http://schemas.microsoft.com/office/powerpoint/2012/main" userId="S-1-5-21-1285066173-1815393381-3561576999-2621" providerId="AD"/>
      </p:ext>
    </p:extLst>
  </p:cmAuthor>
  <p:cmAuthor id="4" name="Jenny Barksfield" initials="JB" lastIdx="3" clrIdx="3">
    <p:extLst>
      <p:ext uri="{19B8F6BF-5375-455C-9EA6-DF929625EA0E}">
        <p15:presenceInfo xmlns:p15="http://schemas.microsoft.com/office/powerpoint/2012/main" userId="S-1-5-21-1285066173-1815393381-3561576999-220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51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2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E1932-742D-457A-869C-1BE611B4A0C2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992516-575D-4DD2-91D6-2E2C8314B2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681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5280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1324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0958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42532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54241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663BE87-B34F-4E72-B6F5-93D68A3362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8394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3BE87-B34F-4E72-B6F5-93D68A336245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0604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8F573-8C93-4A9A-9538-A61895E62E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8AF0E9-AFA7-4903-930C-1F09940017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3BE9D7-2402-40DF-AFC2-0E9206248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956416-B6D3-4C41-88D4-FFD810AED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699157-97DE-45E5-B48B-8BAA69B75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709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63254-308C-47E0-B9EE-5FDC43126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3442B-515D-4B57-9599-3EC25295B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6026BF-802D-494F-8DCD-5C26E7718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3D3C8-845F-4F1B-928B-36AD36644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3EC334-D12A-499E-B38A-AC4712713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913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3DD30-2208-4ED9-BAED-E2FC3B3BA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5918E2-8284-4BF8-AD95-12BCBAE5DD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C0653-E6E8-45D0-9D2E-A033D75F6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254A1B-975C-4403-B1EA-AA3A044A1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9269AA-E7BD-4A77-A810-1C315C49B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176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C4598-5E49-4620-9C40-7632C4E0D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B10E0-E69E-41E1-A899-3E800889DD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F3E724-7906-4B56-88FF-9955566C43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DD2CE5-6524-4331-B684-E62926FFE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016D37-5353-4B3A-8E87-92A31D28B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A7587-AB3F-481A-BBAF-6C1FA9955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203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E9691-FF30-4E8A-BFA5-0BA1B2BBF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544E03-8198-47B7-8C32-441360C441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6304B4-6B91-4DD9-A9A9-DF51D7B9BD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69B5EE-AAA1-4DBC-A0CF-0B62503681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4ADABD-28DD-4079-81C8-9C66C19A10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7AC877-BF13-4DEE-90E4-84CE57FB9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6A9EB45-E746-4F4F-A714-12D455148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81E392-3745-4EAC-940B-9D88098DC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563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52367-3A30-4458-8048-1697502EB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DE838E-2866-4EE4-8465-F0B5C1328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1F9CF1-562B-4AC3-9E93-1104B0E7E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0E22ED-16B2-4B97-AD90-C77BF3BE9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73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51E23E-5A79-465B-968D-C10778853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9892F9-515E-41EB-B032-1E4FFC028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D93AEF-ACF3-4289-A8F6-F98BD90F9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896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8BA2D-D493-490A-9EAB-705830D9D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5957FE-2ACA-4237-BBC5-CCE30DBD13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3B4C4D-161C-4E25-9095-AD22C8C8F5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4DF860-AF0E-49A9-8877-DA240A261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3EED33-2A1D-4E5C-BBDF-8589332DA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6114DF-4F40-458C-84C3-C6CAD0476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60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5843A-1F98-404C-BFF9-06BD01861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69CBB6-9351-4C66-9702-665C48CD5B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61302C-D58C-4A21-8CC9-87390CB45A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8246D7-E9CC-4D23-AC46-4810A4291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3AF6AA-F00B-47C1-AFDE-D31F0A681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D01A20-4DEF-4F50-AF42-689A473FB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2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1F2B2-41E8-4517-9B19-3828F26DA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504B62-5B0F-47F1-A76C-5580C3585B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875804-B915-4955-B7FA-EE2BC1976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5A42E3-4289-4486-A681-83799500C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C15E47-BD93-4489-B7E4-E0BF8985F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718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9AE75E-2512-4165-A98B-B796C98E05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09C72D-E8BA-4E09-ADAC-C006C7A721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FA17CA-61F0-4718-8878-174BB17A2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072597-676E-4768-AB58-E3E512BE1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C4DBDB-0E6B-4B60-8A37-31452427C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270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C5D455-FE9E-4F9B-9030-91F657A71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AB685-F3C5-480B-8622-A01308D66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56B039-87BE-4AA5-9C9D-FD2E50ACF6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99E75-81C9-4AC7-B164-D43FF1352217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D45663-6921-46D4-8DB6-A99C94C346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CE6B12-023D-4141-9802-2E6DA2984C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2189B-FB13-4C2E-8A42-DED4023700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512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5724643-1201-4A63-88CB-5F4BA64AB919}"/>
              </a:ext>
            </a:extLst>
          </p:cNvPr>
          <p:cNvSpPr txBox="1"/>
          <p:nvPr/>
        </p:nvSpPr>
        <p:spPr>
          <a:xfrm>
            <a:off x="1047750" y="367849"/>
            <a:ext cx="10096499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b="1" dirty="0">
                <a:latin typeface="League Spartan" panose="00000800000000000000" pitchFamily="50" charset="0"/>
              </a:rPr>
              <a:t>KS2 </a:t>
            </a: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</a:rPr>
              <a:t>Relationships: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b="1" dirty="0">
                <a:latin typeface="League Spartan" panose="00000800000000000000" pitchFamily="50" charset="0"/>
              </a:rPr>
              <a:t>Special People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3BC5E82-1D17-4519-AACD-B4278CC5C452}"/>
              </a:ext>
            </a:extLst>
          </p:cNvPr>
          <p:cNvSpPr txBox="1"/>
          <p:nvPr/>
        </p:nvSpPr>
        <p:spPr>
          <a:xfrm>
            <a:off x="160015" y="5664135"/>
            <a:ext cx="33917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Play this slideshow from beginning</a:t>
            </a:r>
            <a:endParaRPr lang="en-GB" sz="22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EFEE2E-C238-4ED7-9BE0-6DA72873A2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21" t="-1" r="2490" b="822"/>
          <a:stretch/>
        </p:blipFill>
        <p:spPr>
          <a:xfrm>
            <a:off x="3788459" y="5433510"/>
            <a:ext cx="736600" cy="95410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938A661-CBFE-457D-BAFD-7F6D4CF513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" t="1312" r="50968" b="-1568"/>
          <a:stretch/>
        </p:blipFill>
        <p:spPr>
          <a:xfrm rot="20700138">
            <a:off x="4126595" y="5753141"/>
            <a:ext cx="796930" cy="828395"/>
          </a:xfrm>
          <a:prstGeom prst="rect">
            <a:avLst/>
          </a:prstGeom>
        </p:spPr>
      </p:pic>
      <p:sp>
        <p:nvSpPr>
          <p:cNvPr id="8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4A7355-0D69-4294-B327-252961D53A74}"/>
              </a:ext>
            </a:extLst>
          </p:cNvPr>
          <p:cNvSpPr txBox="1"/>
          <p:nvPr/>
        </p:nvSpPr>
        <p:spPr>
          <a:xfrm>
            <a:off x="1183593" y="4452528"/>
            <a:ext cx="10198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Home Learning: Friends and family</a:t>
            </a:r>
          </a:p>
        </p:txBody>
      </p:sp>
      <p:pic>
        <p:nvPicPr>
          <p:cNvPr id="3074" name="Picture 2" descr="Teamwork, Team, Group, Community, Famil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392" y="1306568"/>
            <a:ext cx="6477000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91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54D97EA-2065-4903-9D8A-E45B07FF8D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8" y="572102"/>
            <a:ext cx="968621" cy="10763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0EBE916-BECF-4594-87F7-6F7132F57DC1}"/>
              </a:ext>
            </a:extLst>
          </p:cNvPr>
          <p:cNvSpPr txBox="1"/>
          <p:nvPr/>
        </p:nvSpPr>
        <p:spPr>
          <a:xfrm>
            <a:off x="1274933" y="2165993"/>
            <a:ext cx="10328043" cy="404726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/>
            <a:r>
              <a:rPr lang="en-GB" sz="2800" b="1" dirty="0">
                <a:latin typeface="League Spartan" panose="00000800000000000000" pitchFamily="50" charset="0"/>
              </a:rPr>
              <a:t>We will be able to:</a:t>
            </a:r>
          </a:p>
          <a:p>
            <a:pPr lvl="1"/>
            <a:r>
              <a:rPr lang="en-GB" sz="3200" b="1" dirty="0">
                <a:latin typeface="League Spartan" panose="00000800000000000000" pitchFamily="50" charset="0"/>
              </a:rPr>
              <a:t> </a:t>
            </a:r>
          </a:p>
          <a:p>
            <a:pPr lvl="3"/>
            <a:endParaRPr lang="en-GB" sz="100" b="1" dirty="0">
              <a:latin typeface="Gill Sans MT" panose="020B0502020104020203" pitchFamily="3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identify the qualities of positive friendships and family relationships</a:t>
            </a:r>
          </a:p>
          <a:p>
            <a:pPr lvl="0">
              <a:buSzPct val="202000"/>
            </a:pPr>
            <a:endParaRPr lang="en-GB" sz="2400" dirty="0">
              <a:solidFill>
                <a:prstClr val="black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explain how friends and family show they care for and value each other</a:t>
            </a:r>
          </a:p>
          <a:p>
            <a:pPr marL="457200" lvl="0" indent="-457200">
              <a:buSzPct val="202000"/>
              <a:buBlip>
                <a:blip r:embed="rId3"/>
              </a:buBlip>
            </a:pPr>
            <a:endParaRPr lang="en-GB" sz="24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describe what is most important in a friendship or family relationship</a:t>
            </a:r>
          </a:p>
          <a:p>
            <a:pPr lvl="0">
              <a:buSzPct val="202000"/>
            </a:pPr>
            <a:endParaRPr lang="en-GB" sz="24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lvl="0" indent="-457200"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/>
                <a:ea typeface="Calibri" panose="020F0502020204030204" pitchFamily="34" charset="0"/>
                <a:cs typeface="Times New Roman" panose="02020603050405020304" pitchFamily="18" charset="0"/>
              </a:rPr>
              <a:t>recognise that friendships and family relationships may change for different reasons and how to manage this</a:t>
            </a:r>
            <a:endParaRPr lang="en-GB" sz="2400" dirty="0">
              <a:solidFill>
                <a:prstClr val="black"/>
              </a:solidFill>
              <a:latin typeface="Lato" panose="020F0502020204030203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876134-4E32-4B5A-8C60-DDF627FE63BB}"/>
              </a:ext>
            </a:extLst>
          </p:cNvPr>
          <p:cNvSpPr txBox="1"/>
          <p:nvPr/>
        </p:nvSpPr>
        <p:spPr>
          <a:xfrm>
            <a:off x="944969" y="651924"/>
            <a:ext cx="103020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GB" sz="2800" b="1" dirty="0">
                <a:latin typeface="League Spartan" panose="00000800000000000000" pitchFamily="50" charset="0"/>
              </a:rPr>
              <a:t>We are learning about what is important in friendships and family relationships</a:t>
            </a:r>
          </a:p>
          <a:p>
            <a:endParaRPr lang="en-GB" sz="2800" dirty="0"/>
          </a:p>
        </p:txBody>
      </p:sp>
      <p:sp>
        <p:nvSpPr>
          <p:cNvPr id="5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08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33BE93-B317-47F4-9A31-EF71D1032A48}"/>
              </a:ext>
            </a:extLst>
          </p:cNvPr>
          <p:cNvSpPr/>
          <p:nvPr/>
        </p:nvSpPr>
        <p:spPr>
          <a:xfrm>
            <a:off x="561238" y="340878"/>
            <a:ext cx="870530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800" b="1" dirty="0">
                <a:latin typeface="League Spartan" panose="00000800000000000000" pitchFamily="50" charset="0"/>
              </a:rPr>
              <a:t>What’s our starting point?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97BC9C-B6F0-4A20-A3B2-8335348CE7F6}"/>
              </a:ext>
            </a:extLst>
          </p:cNvPr>
          <p:cNvSpPr txBox="1"/>
          <p:nvPr/>
        </p:nvSpPr>
        <p:spPr>
          <a:xfrm>
            <a:off x="342577" y="1017986"/>
            <a:ext cx="56297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Draw and write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CAEA9C-2682-4DAB-B71F-B25E3CEE5800}"/>
              </a:ext>
            </a:extLst>
          </p:cNvPr>
          <p:cNvSpPr txBox="1"/>
          <p:nvPr/>
        </p:nvSpPr>
        <p:spPr>
          <a:xfrm>
            <a:off x="561238" y="2267903"/>
            <a:ext cx="5484174" cy="1750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GB" sz="2500" b="1" dirty="0">
                <a:latin typeface="Lato" panose="020F0502020204030203"/>
              </a:rPr>
              <a:t>Draw</a:t>
            </a:r>
            <a:r>
              <a:rPr lang="en-GB" sz="2500" dirty="0">
                <a:latin typeface="Lato" panose="020F0502020204030203"/>
              </a:rPr>
              <a:t> </a:t>
            </a:r>
            <a:r>
              <a:rPr lang="en-GB" sz="2500" b="1" dirty="0">
                <a:latin typeface="Lato" panose="020F0502020204030203"/>
              </a:rPr>
              <a:t>or write</a:t>
            </a:r>
            <a:r>
              <a:rPr lang="en-GB" sz="2500" dirty="0">
                <a:latin typeface="Lato" panose="020F0502020204030203"/>
              </a:rPr>
              <a:t> about what is most important in a friendship or family relationship? 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GB" sz="2500" dirty="0">
              <a:latin typeface="Lato" panose="020F0502020204030203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1424330-D925-4331-BD07-6CC902FAF29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5169">
            <a:off x="1786243" y="4050933"/>
            <a:ext cx="1542782" cy="77139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7" y="6486764"/>
            <a:ext cx="12193057" cy="359695"/>
          </a:xfrm>
          <a:prstGeom prst="rect">
            <a:avLst/>
          </a:prstGeom>
        </p:spPr>
      </p:pic>
      <p:pic>
        <p:nvPicPr>
          <p:cNvPr id="1026" name="Picture 2" descr="Pen, Child, Write Articles, Draw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471" y="2047936"/>
            <a:ext cx="4857750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53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Special people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5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691453" y="1420566"/>
            <a:ext cx="5653025" cy="2195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3200"/>
              </a:lnSpc>
              <a:buFont typeface="Arial" panose="020B0604020202020204" pitchFamily="34" charset="0"/>
              <a:buNone/>
            </a:pP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Think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about the special people in your life (people you know well). </a:t>
            </a:r>
          </a:p>
          <a:p>
            <a:pPr marL="0" indent="0">
              <a:lnSpc>
                <a:spcPts val="3200"/>
              </a:lnSpc>
              <a:buFont typeface="Arial" panose="020B0604020202020204" pitchFamily="34" charset="0"/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do they do that makes them special to you?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691453" y="3481505"/>
            <a:ext cx="5653025" cy="1164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3200"/>
              </a:lnSpc>
              <a:buFont typeface="Arial" panose="020B0604020202020204" pitchFamily="34" charset="0"/>
              <a:buNone/>
            </a:pP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Make a brainstorm, mind-map or word cloud about special people. 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691453" y="4572638"/>
            <a:ext cx="5653025" cy="2195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 don’t have to name anyone, but think about your own special people as you do this activity.</a:t>
            </a:r>
          </a:p>
        </p:txBody>
      </p:sp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E808B3FC-FCF5-4ED6-9E1E-523FAA7193BD}"/>
              </a:ext>
            </a:extLst>
          </p:cNvPr>
          <p:cNvSpPr/>
          <p:nvPr/>
        </p:nvSpPr>
        <p:spPr>
          <a:xfrm>
            <a:off x="7007087" y="1051525"/>
            <a:ext cx="4502426" cy="2705465"/>
          </a:xfrm>
          <a:prstGeom prst="cloudCallout">
            <a:avLst>
              <a:gd name="adj1" fmla="val -55294"/>
              <a:gd name="adj2" fmla="val 73768"/>
            </a:avLst>
          </a:prstGeom>
          <a:ln w="38100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Lato" panose="020B0604020202020204"/>
              </a:rPr>
              <a:t>My special people</a:t>
            </a:r>
          </a:p>
        </p:txBody>
      </p:sp>
    </p:spTree>
    <p:extLst>
      <p:ext uri="{BB962C8B-B14F-4D97-AF65-F5344CB8AC3E}">
        <p14:creationId xmlns:p14="http://schemas.microsoft.com/office/powerpoint/2010/main" val="267658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Yo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ur special people</a:t>
            </a:r>
          </a:p>
        </p:txBody>
      </p:sp>
      <p:sp>
        <p:nvSpPr>
          <p:cNvPr id="7" name="Footer Placeholder 3"/>
          <p:cNvSpPr txBox="1">
            <a:spLocks/>
          </p:cNvSpPr>
          <p:nvPr/>
        </p:nvSpPr>
        <p:spPr>
          <a:xfrm>
            <a:off x="89452" y="6393653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00416" y="1492690"/>
            <a:ext cx="529521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>
                <a:latin typeface="Lato" panose="020B0604020202020204"/>
              </a:rPr>
              <a:t>Draw a picture of you with your special person (or use a photograph if you have one).  Around the outside of the picture write down all the ‘qualities’ of the relationship e.g. trust, loyalty…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0416" y="3956989"/>
            <a:ext cx="5295217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>
                <a:latin typeface="Lato" panose="020B0604020202020204"/>
              </a:rPr>
              <a:t>Repeat this activity twice more.  Choose a different special person each time.</a:t>
            </a:r>
            <a:endParaRPr lang="en-GB" sz="2500" dirty="0">
              <a:solidFill>
                <a:srgbClr val="C00000"/>
              </a:solidFill>
              <a:latin typeface="Lato" panose="020B060402020202020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0416" y="5480123"/>
            <a:ext cx="52952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>
                <a:latin typeface="Lato" panose="020B0604020202020204"/>
              </a:rPr>
              <a:t>Are there similar qualities in each relationship?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7DFD459-580F-4301-8F4C-E58CFE270E5E}"/>
              </a:ext>
            </a:extLst>
          </p:cNvPr>
          <p:cNvPicPr/>
          <p:nvPr/>
        </p:nvPicPr>
        <p:blipFill rotWithShape="1">
          <a:blip r:embed="rId3"/>
          <a:srcRect l="24333" t="36927" r="37439" b="17015"/>
          <a:stretch/>
        </p:blipFill>
        <p:spPr bwMode="auto">
          <a:xfrm rot="689257">
            <a:off x="6490962" y="1838575"/>
            <a:ext cx="5120240" cy="35830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1424330-D925-4331-BD07-6CC902FAF29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89490" flipV="1">
            <a:off x="10572047" y="4666019"/>
            <a:ext cx="1465719" cy="73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29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139" y="2277355"/>
            <a:ext cx="3534987" cy="3039459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Complete the grid  about the features of positive friendships and family relationships using </a:t>
            </a: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Resource 1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in your worksheet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pack </a:t>
            </a:r>
            <a:r>
              <a:rPr lang="en-GB" sz="2500" i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(print off or type on the sheet). </a:t>
            </a:r>
            <a:endParaRPr lang="en-GB" sz="2500" i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185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>
                <a:solidFill>
                  <a:srgbClr val="95519E"/>
                </a:solidFill>
                <a:latin typeface="League Spartan" panose="00000800000000000000" pitchFamily="50" charset="0"/>
              </a:rPr>
              <a:t>Features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of friendships</a:t>
            </a:r>
          </a:p>
        </p:txBody>
      </p:sp>
      <p:sp>
        <p:nvSpPr>
          <p:cNvPr id="8" name="Footer Placeholder 3"/>
          <p:cNvSpPr txBox="1">
            <a:spLocks/>
          </p:cNvSpPr>
          <p:nvPr/>
        </p:nvSpPr>
        <p:spPr>
          <a:xfrm>
            <a:off x="0" y="6393654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91AF8B8-8060-403E-A752-A9130A03568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5169">
            <a:off x="8767356" y="3434851"/>
            <a:ext cx="2005129" cy="100256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550796" y="2587674"/>
            <a:ext cx="31701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latin typeface="Lato" panose="020B0604020202020204"/>
              </a:rPr>
              <a:t>Tick all the relevant boxes.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44567" t="26445" r="29233" b="11511"/>
          <a:stretch/>
        </p:blipFill>
        <p:spPr>
          <a:xfrm>
            <a:off x="4846320" y="1500315"/>
            <a:ext cx="3448444" cy="4593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793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What is most important? 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4913" y="1369915"/>
            <a:ext cx="5722599" cy="4513804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is most important in a positive friendship or family relationship?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Sort the statements.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Put the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things you think are most important for you in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 centre square and the less important things in the outer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square </a:t>
            </a:r>
            <a:r>
              <a:rPr lang="en-GB" sz="2500" i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(print off, type on the sheet or draw on a piece of paper). </a:t>
            </a:r>
            <a:endParaRPr lang="en-GB" sz="2500" i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</a:t>
            </a:r>
          </a:p>
          <a:p>
            <a:pPr marL="0" indent="0">
              <a:lnSpc>
                <a:spcPct val="110000"/>
              </a:lnSpc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609600" y="1300429"/>
            <a:ext cx="5320145" cy="11613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Now look at the zone of relevance activity (</a:t>
            </a: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Resource 2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) in your worksheet pack.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17C0D301-6BF0-424F-A680-7EACED748ED1}"/>
              </a:ext>
            </a:extLst>
          </p:cNvPr>
          <p:cNvSpPr/>
          <p:nvPr/>
        </p:nvSpPr>
        <p:spPr>
          <a:xfrm rot="11324917">
            <a:off x="5783527" y="5266433"/>
            <a:ext cx="1894840" cy="319873"/>
          </a:xfrm>
          <a:prstGeom prst="rightArrow">
            <a:avLst/>
          </a:prstGeom>
          <a:solidFill>
            <a:srgbClr val="95519E"/>
          </a:solidFill>
          <a:ln>
            <a:solidFill>
              <a:srgbClr val="95519E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 rot="21308491">
            <a:off x="6188356" y="5923521"/>
            <a:ext cx="2292350" cy="361301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Giving presents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 rot="239792">
            <a:off x="8708963" y="5229917"/>
            <a:ext cx="2510680" cy="510306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Making each other laugh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 rot="1015722">
            <a:off x="8824480" y="6073060"/>
            <a:ext cx="2279650" cy="461645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Being kind</a:t>
            </a:r>
            <a:endParaRPr kumimoji="0" lang="en-GB" sz="11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32814" t="19144" r="33006" b="4645"/>
          <a:stretch/>
        </p:blipFill>
        <p:spPr>
          <a:xfrm>
            <a:off x="2353456" y="2912129"/>
            <a:ext cx="2928965" cy="36734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084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>
            <a:extLst>
              <a:ext uri="{FF2B5EF4-FFF2-40B4-BE49-F238E27FC236}">
                <a16:creationId xmlns:a16="http://schemas.microsoft.com/office/drawing/2014/main" id="{FB5CD408-FB0C-4C42-B644-4173639602D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72851" y="304436"/>
            <a:ext cx="8988704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Friends, family and change</a:t>
            </a:r>
            <a:endParaRPr lang="en-GB" sz="4400" b="1" dirty="0">
              <a:latin typeface="Lato" panose="020F0502020204030203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6E0CF43-C5FF-43F9-812B-F3F721501D6E}"/>
              </a:ext>
            </a:extLst>
          </p:cNvPr>
          <p:cNvSpPr/>
          <p:nvPr/>
        </p:nvSpPr>
        <p:spPr>
          <a:xfrm>
            <a:off x="616929" y="1179573"/>
            <a:ext cx="4890019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dirty="0">
                <a:latin typeface="Lato"/>
              </a:rPr>
              <a:t>Sometimes things happen that mean a friendship or family situation changes. This might also mean that people don’t see their special people as </a:t>
            </a:r>
            <a:r>
              <a:rPr lang="en-GB" sz="2500" dirty="0" smtClean="0">
                <a:latin typeface="Lato"/>
              </a:rPr>
              <a:t>often, </a:t>
            </a:r>
            <a:r>
              <a:rPr lang="en-GB" sz="2500" dirty="0">
                <a:latin typeface="Lato"/>
              </a:rPr>
              <a:t>or as </a:t>
            </a:r>
            <a:r>
              <a:rPr lang="en-GB" sz="2500" dirty="0" smtClean="0">
                <a:latin typeface="Lato"/>
              </a:rPr>
              <a:t>much, </a:t>
            </a:r>
            <a:r>
              <a:rPr lang="en-GB" sz="2500" dirty="0">
                <a:latin typeface="Lato"/>
              </a:rPr>
              <a:t>as they would like. </a:t>
            </a:r>
            <a:endParaRPr lang="en-GB" sz="2500" dirty="0"/>
          </a:p>
        </p:txBody>
      </p:sp>
      <p:sp>
        <p:nvSpPr>
          <p:cNvPr id="10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3398" y="1417834"/>
            <a:ext cx="5229545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latin typeface="Lato" panose="020F0502020204030203"/>
              </a:rPr>
              <a:t>Read</a:t>
            </a:r>
            <a:r>
              <a:rPr lang="en-GB" sz="2500" dirty="0">
                <a:latin typeface="Lato" panose="020F0502020204030203"/>
              </a:rPr>
              <a:t> the friend and family scenarios (</a:t>
            </a:r>
            <a:r>
              <a:rPr lang="en-GB" sz="2500" b="1" dirty="0">
                <a:latin typeface="Lato" panose="020F0502020204030203"/>
              </a:rPr>
              <a:t>Resource 3</a:t>
            </a:r>
            <a:r>
              <a:rPr lang="en-GB" sz="2500" dirty="0">
                <a:latin typeface="Lato" panose="020F0502020204030203"/>
              </a:rPr>
              <a:t>) in your worksheet pack.  </a:t>
            </a:r>
          </a:p>
          <a:p>
            <a:endParaRPr lang="en-GB" sz="2500" dirty="0">
              <a:latin typeface="Lato" panose="020F0502020204030203"/>
            </a:endParaRPr>
          </a:p>
          <a:p>
            <a:r>
              <a:rPr lang="en-GB" sz="2500" dirty="0">
                <a:latin typeface="Lato" panose="020F0502020204030203"/>
              </a:rPr>
              <a:t>What could the characters do to let their special people know how much they </a:t>
            </a:r>
            <a:r>
              <a:rPr lang="en-GB" sz="2500" dirty="0" smtClean="0">
                <a:latin typeface="Lato" panose="020F0502020204030203"/>
              </a:rPr>
              <a:t>miss </a:t>
            </a:r>
            <a:r>
              <a:rPr lang="en-GB" sz="2500" dirty="0">
                <a:latin typeface="Lato" panose="020F0502020204030203"/>
              </a:rPr>
              <a:t>them </a:t>
            </a:r>
            <a:r>
              <a:rPr lang="en-GB" sz="2500" dirty="0" smtClean="0">
                <a:latin typeface="Lato" panose="020F0502020204030203"/>
              </a:rPr>
              <a:t>and </a:t>
            </a:r>
            <a:r>
              <a:rPr lang="en-GB" sz="2500" dirty="0">
                <a:latin typeface="Lato" panose="020F0502020204030203"/>
              </a:rPr>
              <a:t>still care about </a:t>
            </a:r>
            <a:r>
              <a:rPr lang="en-GB" sz="2500" dirty="0" smtClean="0">
                <a:latin typeface="Lato" panose="020F0502020204030203"/>
              </a:rPr>
              <a:t>them? </a:t>
            </a:r>
            <a:endParaRPr lang="en-GB" sz="2500" dirty="0">
              <a:latin typeface="Lato" panose="020F0502020204030203"/>
            </a:endParaRPr>
          </a:p>
          <a:p>
            <a:endParaRPr lang="en-GB" sz="2500" dirty="0">
              <a:latin typeface="Lato" panose="020F0502020204030203"/>
            </a:endParaRPr>
          </a:p>
          <a:p>
            <a:r>
              <a:rPr lang="en-GB" sz="2500" dirty="0">
                <a:latin typeface="Lato" panose="020F0502020204030203"/>
              </a:rPr>
              <a:t>Think of some ideas to help them. </a:t>
            </a:r>
          </a:p>
        </p:txBody>
      </p:sp>
      <p:pic>
        <p:nvPicPr>
          <p:cNvPr id="2" name="Picture 2" descr="Webinar, Conferencing, Video, Bever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29" y="3743735"/>
            <a:ext cx="4689362" cy="272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15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1506" y="283819"/>
            <a:ext cx="9266715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b="1" dirty="0">
                <a:solidFill>
                  <a:srgbClr val="95519E"/>
                </a:solidFill>
                <a:latin typeface="League Spartan" panose="00000800000000000000" pitchFamily="50" charset="0"/>
              </a:rPr>
              <a:t>Missing someone special</a:t>
            </a:r>
            <a:endParaRPr lang="en-GB" sz="4400" b="1" dirty="0">
              <a:solidFill>
                <a:srgbClr val="95519E"/>
              </a:solidFill>
              <a:latin typeface="League Spartan" panose="00000800000000000000" pitchFamily="50" charset="0"/>
            </a:endParaRPr>
          </a:p>
        </p:txBody>
      </p:sp>
      <p:sp>
        <p:nvSpPr>
          <p:cNvPr id="7" name="Footer Placeholder 3"/>
          <p:cNvSpPr txBox="1">
            <a:spLocks/>
          </p:cNvSpPr>
          <p:nvPr/>
        </p:nvSpPr>
        <p:spPr>
          <a:xfrm>
            <a:off x="0" y="6471402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471055" y="1051982"/>
            <a:ext cx="6963207" cy="15959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When we can’t see our special people as often as </a:t>
            </a:r>
            <a:r>
              <a:rPr kumimoji="0" lang="en-GB" sz="2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we would </a:t>
            </a: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like, it can make us feel sad or we might feel worried or concerned for them.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471054" y="4715102"/>
            <a:ext cx="6963207" cy="18858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you feel you don’t have anyone to talk to, you can always call </a:t>
            </a:r>
            <a:r>
              <a:rPr kumimoji="0" lang="en-GB" sz="25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ChildLine</a:t>
            </a: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on 0800 1111</a:t>
            </a:r>
            <a:r>
              <a:rPr kumimoji="0" lang="en-GB" sz="25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</a:t>
            </a:r>
            <a:r>
              <a:rPr lang="en-GB" sz="25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where trained counsellors can give you advice.</a:t>
            </a:r>
            <a:endParaRPr kumimoji="0" lang="en-GB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471054" y="2589521"/>
            <a:ext cx="7190509" cy="188589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you miss seeing someone special a lot or you</a:t>
            </a:r>
            <a:r>
              <a:rPr kumimoji="0" lang="en-GB" sz="25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</a:t>
            </a: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feel worried about somebody you don’t see very often, remember to talk to an adult you trust – your mum, dad or the person who looks after you.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25E494A-2FE8-4C7E-8519-FFDF40E121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5315" y="1136449"/>
            <a:ext cx="3423973" cy="5007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52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0C4B8-0B55-4BB6-B34B-9B3BEBCC9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239" y="365125"/>
            <a:ext cx="11212239" cy="1325563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Special People – Friends and Family</a:t>
            </a:r>
            <a:br>
              <a:rPr lang="en-GB" sz="3600" b="1" dirty="0">
                <a:solidFill>
                  <a:srgbClr val="95519E"/>
                </a:solidFill>
                <a:latin typeface="League Spartan" panose="00000800000000000000" pitchFamily="50" charset="0"/>
              </a:rPr>
            </a:b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3DC0C9-CB1C-459A-8A1D-4EA818C390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239" y="1820258"/>
            <a:ext cx="10605915" cy="11621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Well done on completing the activities!</a:t>
            </a:r>
          </a:p>
          <a:p>
            <a:pPr marL="0" indent="0">
              <a:buNone/>
            </a:pPr>
            <a:r>
              <a:rPr lang="en-US" sz="26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Now go back to the ‘What’s your starting point?’ </a:t>
            </a:r>
            <a:r>
              <a:rPr lang="en-US" sz="26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activity.</a:t>
            </a:r>
          </a:p>
          <a:p>
            <a:endParaRPr lang="en-GB" sz="1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B3CFE0-94D5-4ABE-BAF2-176E6110F16F}"/>
              </a:ext>
            </a:extLst>
          </p:cNvPr>
          <p:cNvSpPr/>
          <p:nvPr/>
        </p:nvSpPr>
        <p:spPr>
          <a:xfrm>
            <a:off x="5387020" y="4090483"/>
            <a:ext cx="586538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GB" sz="2500" dirty="0">
              <a:latin typeface="Lato"/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there anything you would like to change?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there anything you would like to add?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500" dirty="0">
              <a:latin typeface="Lato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07F584-E2AA-4F1D-8EE9-62202E5DC8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4046" y="4012983"/>
            <a:ext cx="1085850" cy="10858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B33BE93-B317-47F4-9A31-EF71D1032A48}"/>
              </a:ext>
            </a:extLst>
          </p:cNvPr>
          <p:cNvSpPr/>
          <p:nvPr/>
        </p:nvSpPr>
        <p:spPr>
          <a:xfrm>
            <a:off x="466239" y="1124131"/>
            <a:ext cx="87053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League Spartan" panose="00000800000000000000" pitchFamily="50" charset="0"/>
              </a:rPr>
              <a:t>Where are we now?</a:t>
            </a:r>
          </a:p>
        </p:txBody>
      </p:sp>
      <p:sp>
        <p:nvSpPr>
          <p:cNvPr id="11" name="Footer Placeholder 3"/>
          <p:cNvSpPr txBox="1">
            <a:spLocks/>
          </p:cNvSpPr>
          <p:nvPr/>
        </p:nvSpPr>
        <p:spPr>
          <a:xfrm>
            <a:off x="442597" y="645734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DCAEA9C-2682-4DAB-B71F-B25E3CEE5800}"/>
              </a:ext>
            </a:extLst>
          </p:cNvPr>
          <p:cNvSpPr txBox="1"/>
          <p:nvPr/>
        </p:nvSpPr>
        <p:spPr>
          <a:xfrm>
            <a:off x="466239" y="3150746"/>
            <a:ext cx="1146365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latin typeface="Lato" panose="020F0502020204030203"/>
              </a:rPr>
              <a:t>Draw</a:t>
            </a:r>
            <a:r>
              <a:rPr lang="en-GB" sz="2500" dirty="0">
                <a:latin typeface="Lato" panose="020F0502020204030203"/>
              </a:rPr>
              <a:t> </a:t>
            </a:r>
            <a:r>
              <a:rPr lang="en-GB" sz="2500" b="1" dirty="0">
                <a:latin typeface="Lato" panose="020F0502020204030203"/>
              </a:rPr>
              <a:t>or write</a:t>
            </a:r>
            <a:r>
              <a:rPr lang="en-GB" sz="2500" dirty="0">
                <a:latin typeface="Lato" panose="020F0502020204030203"/>
              </a:rPr>
              <a:t> about what is most important in a friendship or family </a:t>
            </a:r>
            <a:r>
              <a:rPr lang="en-GB" sz="2500" dirty="0" smtClean="0">
                <a:latin typeface="Lato" panose="020F0502020204030203"/>
              </a:rPr>
              <a:t>relationship. </a:t>
            </a:r>
            <a:endParaRPr lang="en-GB" sz="2500" dirty="0">
              <a:latin typeface="Lato" panose="020F0502020204030203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500" dirty="0">
              <a:latin typeface="Lato" panose="020F0502020204030203"/>
            </a:endParaRPr>
          </a:p>
        </p:txBody>
      </p:sp>
      <p:pic>
        <p:nvPicPr>
          <p:cNvPr id="12" name="Picture 2" descr="Pen, Child, Write Articles, Draw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138" y="4245114"/>
            <a:ext cx="3377755" cy="2251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128520-7A25-481C-B7B1-D32E8A00E33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5169">
            <a:off x="10334896" y="5634861"/>
            <a:ext cx="1216787" cy="608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18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680048-A296-43ED-8CED-0F61F4F2F3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140" y="489717"/>
            <a:ext cx="10515600" cy="718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Additional activity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E0426BA-E3FF-436C-8BCC-C2391863EC64}"/>
              </a:ext>
            </a:extLst>
          </p:cNvPr>
          <p:cNvSpPr txBox="1">
            <a:spLocks/>
          </p:cNvSpPr>
          <p:nvPr/>
        </p:nvSpPr>
        <p:spPr>
          <a:xfrm>
            <a:off x="614027" y="2140425"/>
            <a:ext cx="5454264" cy="30951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If someone (a special person) is far away or we don’t see them that </a:t>
            </a:r>
            <a:r>
              <a:rPr lang="en-GB" sz="25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often, what </a:t>
            </a:r>
            <a:r>
              <a:rPr lang="en-GB" sz="25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are some fun ways to let them know we still care?  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sz="25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Think of five different ideas!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en-GB" sz="25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8" name="Footer Placeholder 3"/>
          <p:cNvSpPr txBox="1">
            <a:spLocks/>
          </p:cNvSpPr>
          <p:nvPr/>
        </p:nvSpPr>
        <p:spPr>
          <a:xfrm>
            <a:off x="0" y="6393654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kern="120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</a:t>
            </a: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	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4027" y="1279583"/>
            <a:ext cx="2681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League Spartan" panose="00000800000000000000" pitchFamily="50" charset="0"/>
              </a:rPr>
              <a:t>Give me 5!</a:t>
            </a:r>
          </a:p>
        </p:txBody>
      </p:sp>
      <p:pic>
        <p:nvPicPr>
          <p:cNvPr id="3074" name="Picture 2" descr="Number, Ad, Yellow, Color, Asphalt, Ro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915" y="2140425"/>
            <a:ext cx="4314825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99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1497</TotalTime>
  <Words>701</Words>
  <Application>Microsoft Office PowerPoint</Application>
  <PresentationFormat>Widescreen</PresentationFormat>
  <Paragraphs>85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Calibri</vt:lpstr>
      <vt:lpstr>Calibri Light</vt:lpstr>
      <vt:lpstr>Gill Sans MT</vt:lpstr>
      <vt:lpstr>Lato</vt:lpstr>
      <vt:lpstr>League Spartan</vt:lpstr>
      <vt:lpstr>Open Sans Light</vt:lpstr>
      <vt:lpstr>Times New Roman</vt:lpstr>
      <vt:lpstr>Office Theme</vt:lpstr>
      <vt:lpstr>PowerPoint Presentation</vt:lpstr>
      <vt:lpstr>PowerPoint Presentation</vt:lpstr>
      <vt:lpstr>PowerPoint Presentation</vt:lpstr>
      <vt:lpstr>  Special people</vt:lpstr>
      <vt:lpstr>  Your special people</vt:lpstr>
      <vt:lpstr>  Features of friendships</vt:lpstr>
      <vt:lpstr>  What is most important? </vt:lpstr>
      <vt:lpstr>Friends, family and change</vt:lpstr>
      <vt:lpstr>  Missing someone special</vt:lpstr>
      <vt:lpstr>Special People – Friends and Family </vt:lpstr>
      <vt:lpstr>  Additional 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Lydia Stober</dc:creator>
  <cp:lastModifiedBy>Sam Harvey</cp:lastModifiedBy>
  <cp:revision>111</cp:revision>
  <dcterms:created xsi:type="dcterms:W3CDTF">2020-03-26T09:10:08Z</dcterms:created>
  <dcterms:modified xsi:type="dcterms:W3CDTF">2020-04-30T09:31:41Z</dcterms:modified>
</cp:coreProperties>
</file>